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88" r:id="rId5"/>
    <p:sldId id="283" r:id="rId6"/>
    <p:sldId id="289" r:id="rId7"/>
    <p:sldId id="290" r:id="rId8"/>
    <p:sldId id="271" r:id="rId9"/>
    <p:sldId id="286" r:id="rId10"/>
    <p:sldId id="287" r:id="rId11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560FC1C-A30D-49B0-9685-8E3D0627F862}" type="datetime1">
              <a:rPr lang="es-ES" smtClean="0"/>
              <a:t>24/05/2020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1FAA5-2D2D-4352-A7F5-5423D668600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50456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0D043C7-8065-44EB-AF45-0B5EB6D33BF3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7D4AFE6-52F8-436F-9DAC-607E2BE5A99D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lddhgobewivwabevikwegowej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0229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lddhgobewivwabevikwegowej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9281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lddhgobewivwabevikwegowej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0841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lddhgobewivwabevikwegowej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303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lddhgobewivwabevikwegowej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1126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lddhgobewivwabevikwegowej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2066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lddhgobewivwabevikwegowej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7D4AFE6-52F8-436F-9DAC-607E2BE5A99D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0503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rtlCol="0"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84A40F-13CE-443B-A67C-932963DF38AC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16" name="Conector recto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7" name="Marcador de posición de imagen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6" name="Marcador de texto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rtlCol="0"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59C09F-947F-44E2-95C1-C650ABC86317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21CF18-1A8D-41CE-BEB0-EA5001472EAC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B60633-4215-4FB2-B02A-2F1DCC104CB2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4" name="Cuadro de texto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Cuadro de texto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91B417-A4BB-4B95-979A-1C2319858D33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 con 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85800"/>
            <a:ext cx="9144000" cy="2743200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editar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777128-9EA9-4723-9465-32CA154884D0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1" name="Cuadro de texto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es-ES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Cuadro de texto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es-ES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FD4F8A-6E6C-4C70-9002-9F9DA16FC2DE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0D0627-70C4-4101-8311-23917FE3CA1A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rtlCol="0" anchor="t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E9D964-1BEF-4E02-88C7-2727AE388300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51466C-DBA6-4E2B-8363-52F72C2B809A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rtlCol="0" anchor="b">
            <a:normAutofit/>
          </a:bodyPr>
          <a:lstStyle>
            <a:lvl1pPr algn="l">
              <a:defRPr sz="3600" b="0" cap="all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0C38EE-B2DE-4785-98E1-D5DDA4217B29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858C64-CAC3-4B36-86CF-BA87FCB0632F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B1DC3F-7E25-404C-BE9B-781C1EEB0711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9DBD74-DCD1-4B7C-B236-A427CE18AC5B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7DEEC8-1033-4C5E-87BC-87E3798CA8A8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FDB335-661B-4FA9-A977-FFCEAF0F7F85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4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D4D0F6-6629-4D78-80BB-A6877BDF0A77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Conector recto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recto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recto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C3E61AA1-C2A1-45C2-B006-E9A3196CFF1F}" type="datetime1">
              <a:rPr lang="es-ES" noProof="0" smtClean="0"/>
              <a:t>24/05/2020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242874"/>
            <a:ext cx="10839004" cy="5193437"/>
          </a:xfrm>
        </p:spPr>
        <p:txBody>
          <a:bodyPr rtlCol="0">
            <a:normAutofit/>
          </a:bodyPr>
          <a:lstStyle/>
          <a:p>
            <a:pPr marL="0" indent="0" algn="ctr" rtl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7B1C300D-FC69-4856-A50A-228D9A351303}"/>
              </a:ext>
            </a:extLst>
          </p:cNvPr>
          <p:cNvSpPr txBox="1">
            <a:spLocks/>
          </p:cNvSpPr>
          <p:nvPr/>
        </p:nvSpPr>
        <p:spPr>
          <a:xfrm>
            <a:off x="577678" y="1528232"/>
            <a:ext cx="10572673" cy="297180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s-ES" sz="4800" b="1" dirty="0"/>
              <a:t>VALIDACIÓN Y COMPORTAMIENTO AEROELÁSTICO DE UN PERFIL </a:t>
            </a: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12182902-D0B3-4766-B7FC-F54638890227}"/>
              </a:ext>
            </a:extLst>
          </p:cNvPr>
          <p:cNvSpPr txBox="1">
            <a:spLocks/>
          </p:cNvSpPr>
          <p:nvPr/>
        </p:nvSpPr>
        <p:spPr>
          <a:xfrm>
            <a:off x="668784" y="4143406"/>
            <a:ext cx="10359609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s-E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Sara Alonso Lucas</a:t>
            </a:r>
            <a:br>
              <a:rPr lang="es-ES" dirty="0">
                <a:solidFill>
                  <a:schemeClr val="tx2">
                    <a:lumMod val="40000"/>
                    <a:lumOff val="60000"/>
                  </a:schemeClr>
                </a:solidFill>
              </a:rPr>
            </a:br>
            <a:r>
              <a:rPr lang="es-E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 Jon Errasti Odriozola</a:t>
            </a:r>
            <a:br>
              <a:rPr lang="es-ES" dirty="0">
                <a:solidFill>
                  <a:schemeClr val="tx2">
                    <a:lumMod val="40000"/>
                    <a:lumOff val="60000"/>
                  </a:schemeClr>
                </a:solidFill>
              </a:rPr>
            </a:br>
            <a:r>
              <a:rPr lang="es-E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 Carlos Terreros Sánchez</a:t>
            </a:r>
            <a:br>
              <a:rPr lang="es-ES" dirty="0">
                <a:solidFill>
                  <a:schemeClr val="tx2">
                    <a:lumMod val="40000"/>
                    <a:lumOff val="60000"/>
                  </a:schemeClr>
                </a:solidFill>
              </a:rPr>
            </a:br>
            <a:r>
              <a:rPr lang="es-E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 Alejandro Sarabia Vargas</a:t>
            </a:r>
          </a:p>
        </p:txBody>
      </p:sp>
    </p:spTree>
    <p:extLst>
      <p:ext uri="{BB962C8B-B14F-4D97-AF65-F5344CB8AC3E}">
        <p14:creationId xmlns:p14="http://schemas.microsoft.com/office/powerpoint/2010/main" val="4090464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9BBD90F3-50A5-48F9-83B6-54650EAD7359}"/>
              </a:ext>
            </a:extLst>
          </p:cNvPr>
          <p:cNvCxnSpPr>
            <a:cxnSpLocks/>
            <a:stCxn id="9" idx="2"/>
            <a:endCxn id="15" idx="0"/>
          </p:cNvCxnSpPr>
          <p:nvPr/>
        </p:nvCxnSpPr>
        <p:spPr>
          <a:xfrm flipH="1">
            <a:off x="7547868" y="2105647"/>
            <a:ext cx="1728426" cy="679474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B8FEC1B9-97F5-464A-B5B6-928AEFB6349F}"/>
              </a:ext>
            </a:extLst>
          </p:cNvPr>
          <p:cNvCxnSpPr>
            <a:cxnSpLocks/>
            <a:stCxn id="9" idx="2"/>
            <a:endCxn id="33" idx="0"/>
          </p:cNvCxnSpPr>
          <p:nvPr/>
        </p:nvCxnSpPr>
        <p:spPr>
          <a:xfrm>
            <a:off x="9276294" y="2105647"/>
            <a:ext cx="1969277" cy="682322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66FFEADB-43D7-4761-9396-D79BB5B735BF}"/>
              </a:ext>
            </a:extLst>
          </p:cNvPr>
          <p:cNvCxnSpPr>
            <a:cxnSpLocks/>
            <a:stCxn id="9" idx="2"/>
            <a:endCxn id="34" idx="0"/>
          </p:cNvCxnSpPr>
          <p:nvPr/>
        </p:nvCxnSpPr>
        <p:spPr>
          <a:xfrm>
            <a:off x="9276294" y="2105647"/>
            <a:ext cx="102849" cy="682322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Imagen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242874"/>
            <a:ext cx="10839004" cy="5193437"/>
          </a:xfrm>
        </p:spPr>
        <p:txBody>
          <a:bodyPr rtlCol="0">
            <a:normAutofit/>
          </a:bodyPr>
          <a:lstStyle/>
          <a:p>
            <a:pPr marL="0" indent="0" algn="ctr" rtl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6143CBA-611F-4BB5-AC6A-C1AB6CEB7555}"/>
              </a:ext>
            </a:extLst>
          </p:cNvPr>
          <p:cNvSpPr txBox="1"/>
          <p:nvPr/>
        </p:nvSpPr>
        <p:spPr>
          <a:xfrm>
            <a:off x="809625" y="485775"/>
            <a:ext cx="1059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+mj-lt"/>
                <a:cs typeface="Calibri Light" panose="020F0302020204030204" pitchFamily="34" charset="0"/>
              </a:rPr>
              <a:t>PROCEDIMIENTO E IMPLEMENTACIÓN</a:t>
            </a: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0D898478-EE8B-47C8-8D00-DC41EAA44997}"/>
              </a:ext>
            </a:extLst>
          </p:cNvPr>
          <p:cNvSpPr/>
          <p:nvPr/>
        </p:nvSpPr>
        <p:spPr>
          <a:xfrm>
            <a:off x="2901727" y="2194001"/>
            <a:ext cx="1971095" cy="88231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CÁLCULOS PREVIOS DEL PERFIL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1D20A7B5-AD82-41A7-86F6-60CE494B83D5}"/>
              </a:ext>
            </a:extLst>
          </p:cNvPr>
          <p:cNvSpPr/>
          <p:nvPr/>
        </p:nvSpPr>
        <p:spPr>
          <a:xfrm>
            <a:off x="7660630" y="1181369"/>
            <a:ext cx="3231328" cy="9242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ÁNGULO DE ATAQUE</a:t>
            </a:r>
          </a:p>
          <a:p>
            <a:pPr algn="ctr"/>
            <a:r>
              <a:rPr lang="es-ES" sz="1600" dirty="0"/>
              <a:t>FLEXIÓN</a:t>
            </a:r>
          </a:p>
          <a:p>
            <a:pPr algn="ctr"/>
            <a:r>
              <a:rPr lang="es-ES" sz="1600" dirty="0"/>
              <a:t>RAFAGA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1AB32E03-E4F1-41C5-B374-19124A59B35D}"/>
              </a:ext>
            </a:extLst>
          </p:cNvPr>
          <p:cNvSpPr/>
          <p:nvPr/>
        </p:nvSpPr>
        <p:spPr>
          <a:xfrm>
            <a:off x="6103714" y="3778292"/>
            <a:ext cx="2097809" cy="88231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CÁLCULO DE LA VELOCIDAD DE FLAMEO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AE77BAA5-2905-438E-95C5-03DBE147B673}"/>
              </a:ext>
            </a:extLst>
          </p:cNvPr>
          <p:cNvSpPr/>
          <p:nvPr/>
        </p:nvSpPr>
        <p:spPr>
          <a:xfrm>
            <a:off x="6843917" y="2785121"/>
            <a:ext cx="1407902" cy="43214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WAGNER</a:t>
            </a:r>
          </a:p>
        </p:txBody>
      </p:sp>
      <p:cxnSp>
        <p:nvCxnSpPr>
          <p:cNvPr id="5" name="Conector recto de flecha 4">
            <a:extLst>
              <a:ext uri="{FF2B5EF4-FFF2-40B4-BE49-F238E27FC236}">
                <a16:creationId xmlns:a16="http://schemas.microsoft.com/office/drawing/2014/main" id="{5A0DE67F-24E3-4736-8B64-A1BBD9A07137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557497" y="2635159"/>
            <a:ext cx="2344230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CF8BB53-08C6-44BF-9301-463E69E07CAF}"/>
              </a:ext>
            </a:extLst>
          </p:cNvPr>
          <p:cNvSpPr txBox="1"/>
          <p:nvPr/>
        </p:nvSpPr>
        <p:spPr>
          <a:xfrm>
            <a:off x="-487061" y="1604455"/>
            <a:ext cx="3943935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/>
              <a:t>INPUT</a:t>
            </a:r>
          </a:p>
          <a:p>
            <a:pPr algn="ctr"/>
            <a:r>
              <a:rPr lang="es-ES" sz="1500" dirty="0"/>
              <a:t>GEOMETRÍA DEL PERFIL</a:t>
            </a:r>
          </a:p>
          <a:p>
            <a:pPr algn="ctr"/>
            <a:r>
              <a:rPr lang="es-ES" sz="1500" dirty="0"/>
              <a:t>NÚMERO DE PUNTOS ESTELA</a:t>
            </a:r>
          </a:p>
          <a:p>
            <a:pPr algn="ctr"/>
            <a:r>
              <a:rPr lang="es-ES" sz="1500" dirty="0"/>
              <a:t>CONDICIONES DE VUELO</a:t>
            </a: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9AF0A02C-7A6E-42DD-A4CA-24A7B3A859BF}"/>
              </a:ext>
            </a:extLst>
          </p:cNvPr>
          <p:cNvCxnSpPr>
            <a:cxnSpLocks/>
            <a:stCxn id="2" idx="3"/>
            <a:endCxn id="9" idx="1"/>
          </p:cNvCxnSpPr>
          <p:nvPr/>
        </p:nvCxnSpPr>
        <p:spPr>
          <a:xfrm flipV="1">
            <a:off x="4872822" y="1643508"/>
            <a:ext cx="2787808" cy="9916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48C73806-A349-4DEC-9B9A-0F974C6F58DC}"/>
              </a:ext>
            </a:extLst>
          </p:cNvPr>
          <p:cNvSpPr txBox="1"/>
          <p:nvPr/>
        </p:nvSpPr>
        <p:spPr>
          <a:xfrm>
            <a:off x="4140234" y="1098432"/>
            <a:ext cx="3231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AERODINÁMICA NO ESTACIONARIA BIDIMENSIONAL INCOMPRESIBLE</a:t>
            </a:r>
          </a:p>
          <a:p>
            <a:pPr algn="ctr"/>
            <a:endParaRPr lang="es-ES" sz="1400" dirty="0"/>
          </a:p>
          <a:p>
            <a:pPr algn="ctr"/>
            <a:endParaRPr lang="es-ES" sz="1600" dirty="0"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A9C2B47-FCBF-4A09-B0F6-FB864EF423CD}"/>
              </a:ext>
            </a:extLst>
          </p:cNvPr>
          <p:cNvSpPr txBox="1"/>
          <p:nvPr/>
        </p:nvSpPr>
        <p:spPr>
          <a:xfrm>
            <a:off x="8570257" y="2215781"/>
            <a:ext cx="23217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/>
              <a:t>VALIDACIÓN</a:t>
            </a:r>
          </a:p>
        </p:txBody>
      </p: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8A56787A-298E-46BF-A498-517DBA8A10C9}"/>
              </a:ext>
            </a:extLst>
          </p:cNvPr>
          <p:cNvCxnSpPr>
            <a:cxnSpLocks/>
            <a:stCxn id="2" idx="3"/>
            <a:endCxn id="14" idx="0"/>
          </p:cNvCxnSpPr>
          <p:nvPr/>
        </p:nvCxnSpPr>
        <p:spPr>
          <a:xfrm>
            <a:off x="4872822" y="2635159"/>
            <a:ext cx="2279797" cy="1143133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uadroTexto 39">
            <a:extLst>
              <a:ext uri="{FF2B5EF4-FFF2-40B4-BE49-F238E27FC236}">
                <a16:creationId xmlns:a16="http://schemas.microsoft.com/office/drawing/2014/main" id="{523899DC-524F-4238-90A3-10D6F9EE13AF}"/>
              </a:ext>
            </a:extLst>
          </p:cNvPr>
          <p:cNvSpPr txBox="1"/>
          <p:nvPr/>
        </p:nvSpPr>
        <p:spPr>
          <a:xfrm>
            <a:off x="3881511" y="3063869"/>
            <a:ext cx="2197750" cy="697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1400" dirty="0"/>
              <a:t>MODELO ESTRUCTURAL DEL PERFIL</a:t>
            </a:r>
          </a:p>
        </p:txBody>
      </p:sp>
      <p:sp>
        <p:nvSpPr>
          <p:cNvPr id="33" name="Rectángulo: esquinas redondeadas 32">
            <a:extLst>
              <a:ext uri="{FF2B5EF4-FFF2-40B4-BE49-F238E27FC236}">
                <a16:creationId xmlns:a16="http://schemas.microsoft.com/office/drawing/2014/main" id="{7DED22E8-2999-42F0-9F5C-1BF2BAAF9D59}"/>
              </a:ext>
            </a:extLst>
          </p:cNvPr>
          <p:cNvSpPr/>
          <p:nvPr/>
        </p:nvSpPr>
        <p:spPr>
          <a:xfrm>
            <a:off x="10482063" y="2787969"/>
            <a:ext cx="1527015" cy="42929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KUSSNER</a:t>
            </a:r>
          </a:p>
        </p:txBody>
      </p:sp>
      <p:sp>
        <p:nvSpPr>
          <p:cNvPr id="34" name="Rectángulo: esquinas redondeadas 33">
            <a:extLst>
              <a:ext uri="{FF2B5EF4-FFF2-40B4-BE49-F238E27FC236}">
                <a16:creationId xmlns:a16="http://schemas.microsoft.com/office/drawing/2014/main" id="{B0DAECA0-D241-48F2-A7B0-806B9608A13A}"/>
              </a:ext>
            </a:extLst>
          </p:cNvPr>
          <p:cNvSpPr/>
          <p:nvPr/>
        </p:nvSpPr>
        <p:spPr>
          <a:xfrm>
            <a:off x="8460587" y="2787969"/>
            <a:ext cx="1837112" cy="42929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THEODORSEN</a:t>
            </a:r>
          </a:p>
        </p:txBody>
      </p:sp>
      <p:sp>
        <p:nvSpPr>
          <p:cNvPr id="75" name="Rectángulo: esquinas redondeadas 74">
            <a:extLst>
              <a:ext uri="{FF2B5EF4-FFF2-40B4-BE49-F238E27FC236}">
                <a16:creationId xmlns:a16="http://schemas.microsoft.com/office/drawing/2014/main" id="{54A2EBFE-B622-420A-B988-308C6E10EE90}"/>
              </a:ext>
            </a:extLst>
          </p:cNvPr>
          <p:cNvSpPr/>
          <p:nvPr/>
        </p:nvSpPr>
        <p:spPr>
          <a:xfrm>
            <a:off x="3747426" y="5378258"/>
            <a:ext cx="2097809" cy="88231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MÉTODO DE INTEGRACIÓN NUMÉRICO</a:t>
            </a:r>
          </a:p>
        </p:txBody>
      </p:sp>
      <p:cxnSp>
        <p:nvCxnSpPr>
          <p:cNvPr id="76" name="Conector recto de flecha 75">
            <a:extLst>
              <a:ext uri="{FF2B5EF4-FFF2-40B4-BE49-F238E27FC236}">
                <a16:creationId xmlns:a16="http://schemas.microsoft.com/office/drawing/2014/main" id="{416173AA-188A-43F0-8234-97682CED9E15}"/>
              </a:ext>
            </a:extLst>
          </p:cNvPr>
          <p:cNvCxnSpPr>
            <a:cxnSpLocks/>
            <a:stCxn id="14" idx="2"/>
            <a:endCxn id="83" idx="0"/>
          </p:cNvCxnSpPr>
          <p:nvPr/>
        </p:nvCxnSpPr>
        <p:spPr>
          <a:xfrm>
            <a:off x="7152619" y="4660608"/>
            <a:ext cx="2332686" cy="717651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753B9A2E-8E63-4510-906C-C4FE88056476}"/>
              </a:ext>
            </a:extLst>
          </p:cNvPr>
          <p:cNvCxnSpPr>
            <a:cxnSpLocks/>
            <a:stCxn id="14" idx="2"/>
            <a:endCxn id="75" idx="0"/>
          </p:cNvCxnSpPr>
          <p:nvPr/>
        </p:nvCxnSpPr>
        <p:spPr>
          <a:xfrm flipH="1">
            <a:off x="4796331" y="4660608"/>
            <a:ext cx="2356288" cy="71765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Rectángulo: esquinas redondeadas 82">
            <a:extLst>
              <a:ext uri="{FF2B5EF4-FFF2-40B4-BE49-F238E27FC236}">
                <a16:creationId xmlns:a16="http://schemas.microsoft.com/office/drawing/2014/main" id="{D46B9551-25AD-4619-9259-7819F51A22BC}"/>
              </a:ext>
            </a:extLst>
          </p:cNvPr>
          <p:cNvSpPr/>
          <p:nvPr/>
        </p:nvSpPr>
        <p:spPr>
          <a:xfrm>
            <a:off x="8436400" y="5378259"/>
            <a:ext cx="2097809" cy="69769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MÉTODO V-G</a:t>
            </a:r>
          </a:p>
        </p:txBody>
      </p:sp>
    </p:spTree>
    <p:extLst>
      <p:ext uri="{BB962C8B-B14F-4D97-AF65-F5344CB8AC3E}">
        <p14:creationId xmlns:p14="http://schemas.microsoft.com/office/powerpoint/2010/main" val="41470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242874"/>
            <a:ext cx="10839004" cy="5193437"/>
          </a:xfrm>
        </p:spPr>
        <p:txBody>
          <a:bodyPr rtlCol="0">
            <a:normAutofit/>
          </a:bodyPr>
          <a:lstStyle/>
          <a:p>
            <a:pPr marL="0" indent="0" algn="ctr" rtl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4A052B7-A6DC-4EB7-80C7-DCDC9F0B2A4D}"/>
              </a:ext>
            </a:extLst>
          </p:cNvPr>
          <p:cNvSpPr txBox="1"/>
          <p:nvPr/>
        </p:nvSpPr>
        <p:spPr>
          <a:xfrm>
            <a:off x="809625" y="485775"/>
            <a:ext cx="1059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+mj-lt"/>
                <a:cs typeface="Calibri Light" panose="020F0302020204030204" pitchFamily="34" charset="0"/>
              </a:rPr>
              <a:t>PROCEDIMIENTO E IMPLEMENTACIÓN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36017A3-FD82-4A9A-B968-8875BB6FFC8C}"/>
              </a:ext>
            </a:extLst>
          </p:cNvPr>
          <p:cNvSpPr txBox="1"/>
          <p:nvPr/>
        </p:nvSpPr>
        <p:spPr>
          <a:xfrm>
            <a:off x="1639410" y="1140817"/>
            <a:ext cx="8913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CÁLCULO DE LA VELOCIDAD DE FLAMEO </a:t>
            </a:r>
          </a:p>
          <a:p>
            <a:pPr algn="ctr"/>
            <a:r>
              <a:rPr lang="es-ES" sz="2000" dirty="0"/>
              <a:t>MÉTODO DE INTEGRACIÓN NUMÉRICO</a:t>
            </a:r>
            <a:endParaRPr lang="es-ES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0BFEFF93-B8A6-4E81-9426-8E87507B5F19}"/>
              </a:ext>
            </a:extLst>
          </p:cNvPr>
          <p:cNvSpPr/>
          <p:nvPr/>
        </p:nvSpPr>
        <p:spPr>
          <a:xfrm>
            <a:off x="2461782" y="2305864"/>
            <a:ext cx="2097809" cy="72616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ECUACIONES LAGRANGE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7D0C158D-7938-4888-A8AB-B57F5DBA3F72}"/>
              </a:ext>
            </a:extLst>
          </p:cNvPr>
          <p:cNvSpPr/>
          <p:nvPr/>
        </p:nvSpPr>
        <p:spPr>
          <a:xfrm>
            <a:off x="6337161" y="2305863"/>
            <a:ext cx="1875726" cy="72616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OBTENCIÓN</a:t>
            </a:r>
          </a:p>
          <a:p>
            <a:pPr algn="ctr"/>
            <a:r>
              <a:rPr lang="es-ES" sz="1600" i="1" dirty="0"/>
              <a:t>h</a:t>
            </a:r>
            <a:r>
              <a:rPr lang="es-ES" sz="1600" dirty="0"/>
              <a:t> y </a:t>
            </a:r>
            <a:r>
              <a:rPr lang="el-GR" sz="1600" i="1" dirty="0">
                <a:latin typeface="Sylfaen" panose="010A0502050306030303" pitchFamily="18" charset="0"/>
              </a:rPr>
              <a:t>α</a:t>
            </a:r>
            <a:r>
              <a:rPr lang="es-ES" sz="1600" i="1" dirty="0">
                <a:latin typeface="Sylfaen" panose="010A0502050306030303" pitchFamily="18" charset="0"/>
              </a:rPr>
              <a:t> </a:t>
            </a:r>
            <a:endParaRPr lang="es-ES" sz="1600" dirty="0"/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E757A9F9-158B-4C2D-8549-B25F163E5F34}"/>
              </a:ext>
            </a:extLst>
          </p:cNvPr>
          <p:cNvSpPr/>
          <p:nvPr/>
        </p:nvSpPr>
        <p:spPr>
          <a:xfrm>
            <a:off x="9186558" y="3214165"/>
            <a:ext cx="2277119" cy="7261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MÉTODO LUMPPED VORTEX NO ESTACIONARIO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AE587B14-5F2D-45D8-B32D-2D48E142E394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09625" y="2668945"/>
            <a:ext cx="1652157" cy="0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FD0649F4-4959-4D76-A5C4-9974510C9CF1}"/>
              </a:ext>
            </a:extLst>
          </p:cNvPr>
          <p:cNvSpPr txBox="1"/>
          <p:nvPr/>
        </p:nvSpPr>
        <p:spPr>
          <a:xfrm>
            <a:off x="203335" y="1393090"/>
            <a:ext cx="24486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/>
              <a:t>INPUT</a:t>
            </a:r>
          </a:p>
          <a:p>
            <a:r>
              <a:rPr lang="es-ES" sz="1400" dirty="0"/>
              <a:t>CONDICIONES INICIALES DE FUERZAS, MOMENTOS, PARAMETROS </a:t>
            </a:r>
            <a:r>
              <a:rPr lang="es-ES" sz="1400" i="1" dirty="0"/>
              <a:t>h</a:t>
            </a:r>
            <a:r>
              <a:rPr lang="es-ES" sz="1400" dirty="0"/>
              <a:t> Y </a:t>
            </a:r>
            <a:r>
              <a:rPr lang="el-GR" sz="1400" i="1" dirty="0">
                <a:latin typeface="Sylfaen" panose="010A0502050306030303" pitchFamily="18" charset="0"/>
              </a:rPr>
              <a:t>α</a:t>
            </a:r>
            <a:r>
              <a:rPr lang="es-ES" sz="1400" i="1" dirty="0">
                <a:latin typeface="Sylfaen" panose="010A0502050306030303" pitchFamily="18" charset="0"/>
              </a:rPr>
              <a:t> </a:t>
            </a:r>
            <a:r>
              <a:rPr lang="es-ES" sz="1400" dirty="0">
                <a:latin typeface="Century Gothic" panose="020B0502020202020204" pitchFamily="34" charset="0"/>
              </a:rPr>
              <a:t>Y SUS RESPETIVAS DERIVADAS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AFE58EB-4E69-47BD-A6FF-CB91C0C59983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4559591" y="2668944"/>
            <a:ext cx="1777570" cy="1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3E8E202A-D999-4E1F-B7EA-4DD9B80B40C8}"/>
              </a:ext>
            </a:extLst>
          </p:cNvPr>
          <p:cNvSpPr txBox="1"/>
          <p:nvPr/>
        </p:nvSpPr>
        <p:spPr>
          <a:xfrm>
            <a:off x="4260738" y="2145723"/>
            <a:ext cx="2277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RESOLUCIÓN DEL SISTEMA</a:t>
            </a:r>
          </a:p>
        </p:txBody>
      </p:sp>
      <p:sp>
        <p:nvSpPr>
          <p:cNvPr id="42" name="Rectángulo: esquinas redondeadas 41">
            <a:extLst>
              <a:ext uri="{FF2B5EF4-FFF2-40B4-BE49-F238E27FC236}">
                <a16:creationId xmlns:a16="http://schemas.microsoft.com/office/drawing/2014/main" id="{831259CF-1FB2-44D7-B0FE-830EF3845A3E}"/>
              </a:ext>
            </a:extLst>
          </p:cNvPr>
          <p:cNvSpPr/>
          <p:nvPr/>
        </p:nvSpPr>
        <p:spPr>
          <a:xfrm>
            <a:off x="2637206" y="4867670"/>
            <a:ext cx="1875727" cy="7261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i="1" dirty="0"/>
              <a:t>H </a:t>
            </a:r>
            <a:r>
              <a:rPr lang="el-GR" sz="1600" i="1" dirty="0">
                <a:latin typeface="Sylfaen" panose="010A0502050306030303" pitchFamily="18" charset="0"/>
              </a:rPr>
              <a:t>α</a:t>
            </a:r>
            <a:r>
              <a:rPr lang="es-ES" sz="1600" i="1" dirty="0">
                <a:latin typeface="Sylfaen" panose="010A0502050306030303" pitchFamily="18" charset="0"/>
              </a:rPr>
              <a:t>  </a:t>
            </a:r>
            <a:r>
              <a:rPr lang="es-ES" sz="1600" i="1" dirty="0"/>
              <a:t>L  M</a:t>
            </a:r>
          </a:p>
          <a:p>
            <a:pPr algn="ctr"/>
            <a:r>
              <a:rPr lang="es-ES" sz="1600" dirty="0"/>
              <a:t>EN INSTANTE T+1</a:t>
            </a:r>
          </a:p>
        </p:txBody>
      </p:sp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C62D8296-6BCF-451A-8B7A-9AA6EA512BAD}"/>
              </a:ext>
            </a:extLst>
          </p:cNvPr>
          <p:cNvSpPr/>
          <p:nvPr/>
        </p:nvSpPr>
        <p:spPr>
          <a:xfrm>
            <a:off x="6770434" y="4873915"/>
            <a:ext cx="1875727" cy="7261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SUSTENTACIÓN Y MOMENTO</a:t>
            </a:r>
          </a:p>
        </p:txBody>
      </p: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95C59A15-16E0-4CA5-BE6B-1DA8ABBF26D0}"/>
              </a:ext>
            </a:extLst>
          </p:cNvPr>
          <p:cNvCxnSpPr>
            <a:cxnSpLocks/>
            <a:stCxn id="12" idx="3"/>
            <a:endCxn id="17" idx="0"/>
          </p:cNvCxnSpPr>
          <p:nvPr/>
        </p:nvCxnSpPr>
        <p:spPr>
          <a:xfrm>
            <a:off x="8212887" y="2668944"/>
            <a:ext cx="2112231" cy="545221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2CD29F0A-979B-4F62-8653-85EB882C48E7}"/>
              </a:ext>
            </a:extLst>
          </p:cNvPr>
          <p:cNvCxnSpPr>
            <a:cxnSpLocks/>
            <a:stCxn id="17" idx="2"/>
            <a:endCxn id="43" idx="0"/>
          </p:cNvCxnSpPr>
          <p:nvPr/>
        </p:nvCxnSpPr>
        <p:spPr>
          <a:xfrm flipH="1">
            <a:off x="7708298" y="3940328"/>
            <a:ext cx="2616820" cy="933587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84991D0A-F149-4C61-B133-BC4C0460333A}"/>
              </a:ext>
            </a:extLst>
          </p:cNvPr>
          <p:cNvCxnSpPr>
            <a:cxnSpLocks/>
            <a:stCxn id="43" idx="1"/>
            <a:endCxn id="42" idx="3"/>
          </p:cNvCxnSpPr>
          <p:nvPr/>
        </p:nvCxnSpPr>
        <p:spPr>
          <a:xfrm flipH="1" flipV="1">
            <a:off x="4512933" y="5230752"/>
            <a:ext cx="2257501" cy="6245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: curvado 56">
            <a:extLst>
              <a:ext uri="{FF2B5EF4-FFF2-40B4-BE49-F238E27FC236}">
                <a16:creationId xmlns:a16="http://schemas.microsoft.com/office/drawing/2014/main" id="{3B727E2C-CFCD-4B46-BC23-52BC2924A7A6}"/>
              </a:ext>
            </a:extLst>
          </p:cNvPr>
          <p:cNvCxnSpPr>
            <a:cxnSpLocks/>
            <a:stCxn id="42" idx="1"/>
          </p:cNvCxnSpPr>
          <p:nvPr/>
        </p:nvCxnSpPr>
        <p:spPr>
          <a:xfrm rot="10800000">
            <a:off x="1514894" y="2827298"/>
            <a:ext cx="1122312" cy="2403454"/>
          </a:xfrm>
          <a:prstGeom prst="curvedConnector2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uadroTexto 62">
            <a:extLst>
              <a:ext uri="{FF2B5EF4-FFF2-40B4-BE49-F238E27FC236}">
                <a16:creationId xmlns:a16="http://schemas.microsoft.com/office/drawing/2014/main" id="{E8B8DBFE-9036-4CB1-8E3F-CB582C11A3CD}"/>
              </a:ext>
            </a:extLst>
          </p:cNvPr>
          <p:cNvSpPr txBox="1"/>
          <p:nvPr/>
        </p:nvSpPr>
        <p:spPr>
          <a:xfrm>
            <a:off x="8767952" y="4445921"/>
            <a:ext cx="2633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PARTICULARIZANDO EN UN INSTANTE CONCRETO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FAFBE2D6-EDB1-4C1A-9CC4-15E7DBB577F9}"/>
              </a:ext>
            </a:extLst>
          </p:cNvPr>
          <p:cNvSpPr txBox="1"/>
          <p:nvPr/>
        </p:nvSpPr>
        <p:spPr>
          <a:xfrm>
            <a:off x="4599135" y="5347851"/>
            <a:ext cx="1920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ALMACENAMIENTO DE VALORES EN UN VECTOR</a:t>
            </a:r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81E1733D-EB58-4FFD-91A7-1894A036F22E}"/>
              </a:ext>
            </a:extLst>
          </p:cNvPr>
          <p:cNvSpPr txBox="1"/>
          <p:nvPr/>
        </p:nvSpPr>
        <p:spPr>
          <a:xfrm>
            <a:off x="4524292" y="3400888"/>
            <a:ext cx="26168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OBTENCIÓN DE LA VELOCIDAD DE FLAMEO MEDIANTE GRAFICAS </a:t>
            </a:r>
            <a:r>
              <a:rPr lang="el-GR" sz="2000" b="1" i="1" dirty="0">
                <a:latin typeface="Sylfaen" panose="010A0502050306030303" pitchFamily="18" charset="0"/>
              </a:rPr>
              <a:t>α</a:t>
            </a:r>
            <a:r>
              <a:rPr lang="es-ES" sz="2000" b="1" i="1" dirty="0">
                <a:latin typeface="Sylfaen" panose="010A0502050306030303" pitchFamily="18" charset="0"/>
              </a:rPr>
              <a:t> </a:t>
            </a:r>
            <a:r>
              <a:rPr lang="es-ES" sz="2000" b="1" dirty="0"/>
              <a:t>-t</a:t>
            </a:r>
          </a:p>
        </p:txBody>
      </p:sp>
    </p:spTree>
    <p:extLst>
      <p:ext uri="{BB962C8B-B14F-4D97-AF65-F5344CB8AC3E}">
        <p14:creationId xmlns:p14="http://schemas.microsoft.com/office/powerpoint/2010/main" val="4223872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Conector recto de flecha 46">
            <a:extLst>
              <a:ext uri="{FF2B5EF4-FFF2-40B4-BE49-F238E27FC236}">
                <a16:creationId xmlns:a16="http://schemas.microsoft.com/office/drawing/2014/main" id="{2CD29F0A-979B-4F62-8653-85EB882C48E7}"/>
              </a:ext>
            </a:extLst>
          </p:cNvPr>
          <p:cNvCxnSpPr>
            <a:cxnSpLocks/>
            <a:stCxn id="12" idx="2"/>
            <a:endCxn id="43" idx="0"/>
          </p:cNvCxnSpPr>
          <p:nvPr/>
        </p:nvCxnSpPr>
        <p:spPr>
          <a:xfrm>
            <a:off x="8495278" y="3027220"/>
            <a:ext cx="1968284" cy="1027856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de flecha 43">
            <a:extLst>
              <a:ext uri="{FF2B5EF4-FFF2-40B4-BE49-F238E27FC236}">
                <a16:creationId xmlns:a16="http://schemas.microsoft.com/office/drawing/2014/main" id="{95C59A15-16E0-4CA5-BE6B-1DA8ABBF26D0}"/>
              </a:ext>
            </a:extLst>
          </p:cNvPr>
          <p:cNvCxnSpPr>
            <a:cxnSpLocks/>
            <a:stCxn id="12" idx="2"/>
            <a:endCxn id="17" idx="0"/>
          </p:cNvCxnSpPr>
          <p:nvPr/>
        </p:nvCxnSpPr>
        <p:spPr>
          <a:xfrm flipH="1">
            <a:off x="7194291" y="3027220"/>
            <a:ext cx="1300987" cy="1027856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n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242874"/>
            <a:ext cx="10839004" cy="5193437"/>
          </a:xfrm>
        </p:spPr>
        <p:txBody>
          <a:bodyPr rtlCol="0">
            <a:normAutofit/>
          </a:bodyPr>
          <a:lstStyle/>
          <a:p>
            <a:pPr marL="0" indent="0" algn="ctr" rtl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4A052B7-A6DC-4EB7-80C7-DCDC9F0B2A4D}"/>
              </a:ext>
            </a:extLst>
          </p:cNvPr>
          <p:cNvSpPr txBox="1"/>
          <p:nvPr/>
        </p:nvSpPr>
        <p:spPr>
          <a:xfrm>
            <a:off x="809625" y="485775"/>
            <a:ext cx="1059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+mj-lt"/>
                <a:cs typeface="Calibri Light" panose="020F0302020204030204" pitchFamily="34" charset="0"/>
              </a:rPr>
              <a:t>PROCEDIMIENTO E IMPLEMENTACIÓN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36017A3-FD82-4A9A-B968-8875BB6FFC8C}"/>
              </a:ext>
            </a:extLst>
          </p:cNvPr>
          <p:cNvSpPr txBox="1"/>
          <p:nvPr/>
        </p:nvSpPr>
        <p:spPr>
          <a:xfrm>
            <a:off x="1639410" y="1140817"/>
            <a:ext cx="8913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CÁLCULO DE LA VELOCIDAD DE FLAMEO </a:t>
            </a:r>
          </a:p>
          <a:p>
            <a:pPr algn="ctr"/>
            <a:r>
              <a:rPr lang="es-ES" sz="2000" dirty="0"/>
              <a:t>MÉTODO V-G</a:t>
            </a:r>
            <a:endParaRPr lang="es-ES" dirty="0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0BFEFF93-B8A6-4E81-9426-8E87507B5F19}"/>
              </a:ext>
            </a:extLst>
          </p:cNvPr>
          <p:cNvSpPr/>
          <p:nvPr/>
        </p:nvSpPr>
        <p:spPr>
          <a:xfrm>
            <a:off x="2461782" y="2305864"/>
            <a:ext cx="2097809" cy="72616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COEFICIENTES AERODINÁMICIOS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7D0C158D-7938-4888-A8AB-B57F5DBA3F72}"/>
              </a:ext>
            </a:extLst>
          </p:cNvPr>
          <p:cNvSpPr/>
          <p:nvPr/>
        </p:nvSpPr>
        <p:spPr>
          <a:xfrm>
            <a:off x="7557415" y="2301058"/>
            <a:ext cx="1875726" cy="72616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500" dirty="0"/>
              <a:t>AUTOVALORES DE LA MATRIZ COMPLEJA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E757A9F9-158B-4C2D-8549-B25F163E5F34}"/>
              </a:ext>
            </a:extLst>
          </p:cNvPr>
          <p:cNvSpPr/>
          <p:nvPr/>
        </p:nvSpPr>
        <p:spPr>
          <a:xfrm>
            <a:off x="6256427" y="4055076"/>
            <a:ext cx="1875727" cy="7261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NO</a:t>
            </a:r>
          </a:p>
        </p:txBody>
      </p:sp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AE587B14-5F2D-45D8-B32D-2D48E142E394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809625" y="2668945"/>
            <a:ext cx="1652157" cy="0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FD0649F4-4959-4D76-A5C4-9974510C9CF1}"/>
              </a:ext>
            </a:extLst>
          </p:cNvPr>
          <p:cNvSpPr txBox="1"/>
          <p:nvPr/>
        </p:nvSpPr>
        <p:spPr>
          <a:xfrm>
            <a:off x="25972" y="1696481"/>
            <a:ext cx="281077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/>
              <a:t>INPUT</a:t>
            </a:r>
          </a:p>
          <a:p>
            <a:r>
              <a:rPr lang="es-ES" sz="1400" dirty="0"/>
              <a:t>PARÁMETROS DEL PROBLEMA</a:t>
            </a:r>
          </a:p>
          <a:p>
            <a:r>
              <a:rPr lang="es-ES" sz="1400" dirty="0"/>
              <a:t>RANGO DE FRECUENCIAS REDUCIDAS ENTRE 1 Y 0</a:t>
            </a:r>
            <a:endParaRPr lang="es-ES" sz="1400" dirty="0">
              <a:latin typeface="Century Gothic" panose="020B0502020202020204" pitchFamily="34" charset="0"/>
            </a:endParaRP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AFE58EB-4E69-47BD-A6FF-CB91C0C59983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 flipV="1">
            <a:off x="4559591" y="2664139"/>
            <a:ext cx="2997824" cy="4806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>
            <a:extLst>
              <a:ext uri="{FF2B5EF4-FFF2-40B4-BE49-F238E27FC236}">
                <a16:creationId xmlns:a16="http://schemas.microsoft.com/office/drawing/2014/main" id="{3E8E202A-D999-4E1F-B7EA-4DD9B80B40C8}"/>
              </a:ext>
            </a:extLst>
          </p:cNvPr>
          <p:cNvSpPr txBox="1"/>
          <p:nvPr/>
        </p:nvSpPr>
        <p:spPr>
          <a:xfrm>
            <a:off x="4785588" y="2126969"/>
            <a:ext cx="2277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/>
              <a:t>DEFINICIÓN DE MATRICES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899ADE5F-1376-498E-8870-157AE8AED5F6}"/>
                  </a:ext>
                </a:extLst>
              </p:cNvPr>
              <p:cNvSpPr/>
              <p:nvPr/>
            </p:nvSpPr>
            <p:spPr>
              <a:xfrm>
                <a:off x="9525697" y="5974281"/>
                <a:ext cx="1875727" cy="726163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6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s-ES" sz="1600" i="1"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</m:sSub>
                    </m:oMath>
                  </m:oMathPara>
                </a14:m>
                <a:endParaRPr lang="es-ES" sz="1600" dirty="0"/>
              </a:p>
            </p:txBody>
          </p:sp>
        </mc:Choice>
        <mc:Fallback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899ADE5F-1376-498E-8870-157AE8AED5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697" y="5974281"/>
                <a:ext cx="1875727" cy="726163"/>
              </a:xfrm>
              <a:prstGeom prst="round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2" name="Rectángulo: esquinas redondeadas 41">
                <a:extLst>
                  <a:ext uri="{FF2B5EF4-FFF2-40B4-BE49-F238E27FC236}">
                    <a16:creationId xmlns:a16="http://schemas.microsoft.com/office/drawing/2014/main" id="{831259CF-1FB2-44D7-B0FE-830EF3845A3E}"/>
                  </a:ext>
                </a:extLst>
              </p:cNvPr>
              <p:cNvSpPr/>
              <p:nvPr/>
            </p:nvSpPr>
            <p:spPr>
              <a:xfrm>
                <a:off x="9525698" y="5056603"/>
                <a:ext cx="1875727" cy="726163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s-ES" sz="16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sub>
                      </m:sSub>
                    </m:oMath>
                  </m:oMathPara>
                </a14:m>
                <a:endParaRPr lang="es-ES" sz="1600" dirty="0"/>
              </a:p>
            </p:txBody>
          </p:sp>
        </mc:Choice>
        <mc:Fallback>
          <p:sp>
            <p:nvSpPr>
              <p:cNvPr id="42" name="Rectángulo: esquinas redondeadas 41">
                <a:extLst>
                  <a:ext uri="{FF2B5EF4-FFF2-40B4-BE49-F238E27FC236}">
                    <a16:creationId xmlns:a16="http://schemas.microsoft.com/office/drawing/2014/main" id="{831259CF-1FB2-44D7-B0FE-830EF3845A3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25698" y="5056603"/>
                <a:ext cx="1875727" cy="726163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C62D8296-6BCF-451A-8B7A-9AA6EA512BAD}"/>
              </a:ext>
            </a:extLst>
          </p:cNvPr>
          <p:cNvSpPr/>
          <p:nvPr/>
        </p:nvSpPr>
        <p:spPr>
          <a:xfrm>
            <a:off x="9525698" y="4055076"/>
            <a:ext cx="1875727" cy="72616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SI</a:t>
            </a:r>
          </a:p>
        </p:txBody>
      </p:sp>
      <p:cxnSp>
        <p:nvCxnSpPr>
          <p:cNvPr id="50" name="Conector recto de flecha 49">
            <a:extLst>
              <a:ext uri="{FF2B5EF4-FFF2-40B4-BE49-F238E27FC236}">
                <a16:creationId xmlns:a16="http://schemas.microsoft.com/office/drawing/2014/main" id="{84991D0A-F149-4C61-B133-BC4C0460333A}"/>
              </a:ext>
            </a:extLst>
          </p:cNvPr>
          <p:cNvCxnSpPr>
            <a:cxnSpLocks/>
            <a:stCxn id="43" idx="2"/>
            <a:endCxn id="42" idx="0"/>
          </p:cNvCxnSpPr>
          <p:nvPr/>
        </p:nvCxnSpPr>
        <p:spPr>
          <a:xfrm>
            <a:off x="10463562" y="4781239"/>
            <a:ext cx="0" cy="275364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de flecha 52">
            <a:extLst>
              <a:ext uri="{FF2B5EF4-FFF2-40B4-BE49-F238E27FC236}">
                <a16:creationId xmlns:a16="http://schemas.microsoft.com/office/drawing/2014/main" id="{B1A541EF-7C94-4816-AA66-B5262DE05742}"/>
              </a:ext>
            </a:extLst>
          </p:cNvPr>
          <p:cNvCxnSpPr>
            <a:cxnSpLocks/>
            <a:stCxn id="42" idx="2"/>
            <a:endCxn id="41" idx="0"/>
          </p:cNvCxnSpPr>
          <p:nvPr/>
        </p:nvCxnSpPr>
        <p:spPr>
          <a:xfrm flipH="1">
            <a:off x="10463561" y="5782766"/>
            <a:ext cx="1" cy="191515"/>
          </a:xfrm>
          <a:prstGeom prst="straightConnector1">
            <a:avLst/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: curvado 56">
            <a:extLst>
              <a:ext uri="{FF2B5EF4-FFF2-40B4-BE49-F238E27FC236}">
                <a16:creationId xmlns:a16="http://schemas.microsoft.com/office/drawing/2014/main" id="{3B727E2C-CFCD-4B46-BC23-52BC2924A7A6}"/>
              </a:ext>
            </a:extLst>
          </p:cNvPr>
          <p:cNvCxnSpPr>
            <a:cxnSpLocks/>
            <a:stCxn id="17" idx="1"/>
          </p:cNvCxnSpPr>
          <p:nvPr/>
        </p:nvCxnSpPr>
        <p:spPr>
          <a:xfrm rot="10800000">
            <a:off x="1402129" y="2874658"/>
            <a:ext cx="4854299" cy="1543500"/>
          </a:xfrm>
          <a:prstGeom prst="curvedConnector3">
            <a:avLst>
              <a:gd name="adj1" fmla="val 99927"/>
            </a:avLst>
          </a:prstGeom>
          <a:ln w="38100">
            <a:solidFill>
              <a:srgbClr val="00206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CuadroTexto 31">
                <a:extLst>
                  <a:ext uri="{FF2B5EF4-FFF2-40B4-BE49-F238E27FC236}">
                    <a16:creationId xmlns:a16="http://schemas.microsoft.com/office/drawing/2014/main" id="{E9C48FCF-2836-4303-8D21-074A87E69053}"/>
                  </a:ext>
                </a:extLst>
              </p:cNvPr>
              <p:cNvSpPr txBox="1"/>
              <p:nvPr/>
            </p:nvSpPr>
            <p:spPr>
              <a:xfrm>
                <a:off x="7663222" y="3201291"/>
                <a:ext cx="1875727" cy="9325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1400" dirty="0"/>
                  <a:t>¿</a:t>
                </a:r>
                <a14:m>
                  <m:oMath xmlns:m="http://schemas.openxmlformats.org/officeDocument/2006/math">
                    <m:r>
                      <a:rPr lang="es-ES" sz="1400" i="1" dirty="0">
                        <a:latin typeface="Cambria Math" panose="02040503050406030204" pitchFamily="18" charset="0"/>
                      </a:rPr>
                      <m:t>𝑅𝑒</m:t>
                    </m:r>
                    <m:d>
                      <m:dPr>
                        <m:ctrlPr>
                          <a:rPr lang="es-ES" sz="1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l-GR" sz="1400" dirty="0"/>
                          <m:t>λ</m:t>
                        </m:r>
                      </m:e>
                    </m:d>
                    <m:r>
                      <a:rPr lang="el-GR" sz="14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" sz="1400" dirty="0"/>
                  <a:t>&gt;0 </a:t>
                </a:r>
              </a:p>
              <a:p>
                <a:pPr algn="ctr"/>
                <a:r>
                  <a:rPr lang="es-ES" sz="1400" dirty="0"/>
                  <a:t>y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s-ES" sz="1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400" b="0" i="1" dirty="0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s-ES" sz="1400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s-ES" sz="1400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s-ES" sz="1400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ES" sz="1400" b="0" i="1" dirty="0" smtClean="0">
                            <a:latin typeface="Cambria Math" panose="02040503050406030204" pitchFamily="18" charset="0"/>
                          </a:rPr>
                          <m:t>𝐼𝑚</m:t>
                        </m:r>
                        <m:d>
                          <m:dPr>
                            <m:ctrlPr>
                              <a:rPr lang="es-ES" sz="1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nor/>
                              </m:rPr>
                              <a:rPr lang="el-GR" sz="1400" dirty="0"/>
                              <m:t>λ</m:t>
                            </m:r>
                          </m:e>
                        </m:d>
                      </m:num>
                      <m:den>
                        <m:r>
                          <a:rPr lang="es-ES" sz="1400" b="0" i="1" dirty="0" smtClean="0">
                            <a:latin typeface="Cambria Math" panose="02040503050406030204" pitchFamily="18" charset="0"/>
                          </a:rPr>
                          <m:t>𝑅𝑒</m:t>
                        </m:r>
                        <m:d>
                          <m:dPr>
                            <m:ctrlPr>
                              <a:rPr lang="es-ES" sz="1400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nor/>
                              </m:rPr>
                              <a:rPr lang="el-GR" sz="1400" dirty="0"/>
                              <m:t>λ</m:t>
                            </m:r>
                          </m:e>
                        </m:d>
                      </m:den>
                    </m:f>
                    <m:r>
                      <a:rPr lang="es-ES" sz="1400" b="0" i="1" dirty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s-ES" sz="1400" dirty="0"/>
                  <a:t>?</a:t>
                </a:r>
              </a:p>
            </p:txBody>
          </p:sp>
        </mc:Choice>
        <mc:Fallback>
          <p:sp>
            <p:nvSpPr>
              <p:cNvPr id="32" name="CuadroTexto 31">
                <a:extLst>
                  <a:ext uri="{FF2B5EF4-FFF2-40B4-BE49-F238E27FC236}">
                    <a16:creationId xmlns:a16="http://schemas.microsoft.com/office/drawing/2014/main" id="{E9C48FCF-2836-4303-8D21-074A87E690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222" y="3201291"/>
                <a:ext cx="1875727" cy="932563"/>
              </a:xfrm>
              <a:prstGeom prst="rect">
                <a:avLst/>
              </a:prstGeom>
              <a:blipFill>
                <a:blip r:embed="rId6"/>
                <a:stretch>
                  <a:fillRect t="-1307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5" name="Rectángulo: esquinas redondeadas 64">
                <a:extLst>
                  <a:ext uri="{FF2B5EF4-FFF2-40B4-BE49-F238E27FC236}">
                    <a16:creationId xmlns:a16="http://schemas.microsoft.com/office/drawing/2014/main" id="{D246F254-B21F-4E89-8940-E7F7FC7154B1}"/>
                  </a:ext>
                </a:extLst>
              </p:cNvPr>
              <p:cNvSpPr/>
              <p:nvPr/>
            </p:nvSpPr>
            <p:spPr>
              <a:xfrm>
                <a:off x="1635703" y="4987639"/>
                <a:ext cx="4196917" cy="1565612"/>
              </a:xfrm>
              <a:prstGeom prst="roundRect">
                <a:avLst/>
              </a:prstGeom>
              <a:ln/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dirty="0"/>
                  <a:t>RESULTADOS OBTENIDOS</a:t>
                </a:r>
              </a:p>
              <a:p>
                <a:pPr algn="ctr"/>
                <a:endParaRPr lang="es-ES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24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2400" b="1" i="1" smtClean="0">
                              <a:latin typeface="Cambria Math" panose="02040503050406030204" pitchFamily="18" charset="0"/>
                            </a:rPr>
                            <m:t>𝑼</m:t>
                          </m:r>
                        </m:e>
                        <m:sub>
                          <m:r>
                            <a:rPr lang="es-ES" sz="2400" b="1" i="1">
                              <a:latin typeface="Cambria Math" panose="02040503050406030204" pitchFamily="18" charset="0"/>
                            </a:rPr>
                            <m:t>𝑭</m:t>
                          </m:r>
                        </m:sub>
                      </m:sSub>
                      <m:r>
                        <a:rPr lang="es-ES" sz="24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sz="2400" b="1" i="1" smtClean="0">
                          <a:latin typeface="Cambria Math" panose="02040503050406030204" pitchFamily="18" charset="0"/>
                        </a:rPr>
                        <m:t>𝟏𝟑</m:t>
                      </m:r>
                      <m:r>
                        <a:rPr lang="es-ES" sz="2400" b="1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s-ES" sz="2400" b="1" i="1" smtClean="0">
                          <a:latin typeface="Cambria Math" panose="02040503050406030204" pitchFamily="18" charset="0"/>
                        </a:rPr>
                        <m:t>𝟖𝟔</m:t>
                      </m:r>
                    </m:oMath>
                  </m:oMathPara>
                </a14:m>
                <a:endParaRPr lang="es-ES" b="1" dirty="0"/>
              </a:p>
            </p:txBody>
          </p:sp>
        </mc:Choice>
        <mc:Fallback>
          <p:sp>
            <p:nvSpPr>
              <p:cNvPr id="65" name="Rectángulo: esquinas redondeadas 64">
                <a:extLst>
                  <a:ext uri="{FF2B5EF4-FFF2-40B4-BE49-F238E27FC236}">
                    <a16:creationId xmlns:a16="http://schemas.microsoft.com/office/drawing/2014/main" id="{D246F254-B21F-4E89-8940-E7F7FC7154B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5703" y="4987639"/>
                <a:ext cx="4196917" cy="1565612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  <a:ln/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3659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242874"/>
            <a:ext cx="10839004" cy="5193437"/>
          </a:xfrm>
        </p:spPr>
        <p:txBody>
          <a:bodyPr rtlCol="0">
            <a:normAutofit/>
          </a:bodyPr>
          <a:lstStyle/>
          <a:p>
            <a:pPr marL="0" indent="0" algn="ctr" rtl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6143CBA-611F-4BB5-AC6A-C1AB6CEB7555}"/>
              </a:ext>
            </a:extLst>
          </p:cNvPr>
          <p:cNvSpPr txBox="1"/>
          <p:nvPr/>
        </p:nvSpPr>
        <p:spPr>
          <a:xfrm>
            <a:off x="809625" y="485775"/>
            <a:ext cx="1059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+mj-lt"/>
                <a:cs typeface="Calibri Light" panose="020F0302020204030204" pitchFamily="34" charset="0"/>
              </a:rPr>
              <a:t>RESULTADOS DEL ESTUDIO</a:t>
            </a:r>
          </a:p>
        </p:txBody>
      </p:sp>
      <p:pic>
        <p:nvPicPr>
          <p:cNvPr id="4" name="Imagen 3" descr="Imagen que contiene texto&#10;&#10;Descripción generada automáticamente">
            <a:extLst>
              <a:ext uri="{FF2B5EF4-FFF2-40B4-BE49-F238E27FC236}">
                <a16:creationId xmlns:a16="http://schemas.microsoft.com/office/drawing/2014/main" id="{7D36D417-7A83-489B-813D-6B2924214A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2595" y="2085004"/>
            <a:ext cx="5214021" cy="391051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3B285C2-E9D7-4BE1-86D2-8FEA6E5D138C}"/>
              </a:ext>
            </a:extLst>
          </p:cNvPr>
          <p:cNvSpPr txBox="1"/>
          <p:nvPr/>
        </p:nvSpPr>
        <p:spPr>
          <a:xfrm>
            <a:off x="3019887" y="1242874"/>
            <a:ext cx="61522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CAMBIO DE ÁNGULO DE ATAQUE INSTANTÁNEO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D3C004D-5F95-435E-817C-B702F884A8D1}"/>
              </a:ext>
            </a:extLst>
          </p:cNvPr>
          <p:cNvSpPr txBox="1"/>
          <p:nvPr/>
        </p:nvSpPr>
        <p:spPr>
          <a:xfrm>
            <a:off x="7367654" y="2085004"/>
            <a:ext cx="392642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Aplicación de 3 procedimientos diferentes:</a:t>
            </a:r>
          </a:p>
          <a:p>
            <a:pPr algn="just"/>
            <a:endParaRPr lang="es-E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dirty="0"/>
              <a:t>Estacionario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dirty="0"/>
              <a:t>No estacionario mediante el método </a:t>
            </a:r>
            <a:r>
              <a:rPr lang="es-ES" dirty="0" err="1"/>
              <a:t>Lumpped</a:t>
            </a:r>
            <a:r>
              <a:rPr lang="es-ES" dirty="0"/>
              <a:t> </a:t>
            </a:r>
            <a:r>
              <a:rPr lang="es-ES" dirty="0" err="1"/>
              <a:t>Vortex</a:t>
            </a:r>
            <a:endParaRPr lang="es-E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dirty="0"/>
              <a:t>Validación con Wagner</a:t>
            </a:r>
          </a:p>
          <a:p>
            <a:pPr algn="just"/>
            <a:endParaRPr lang="es-ES" dirty="0"/>
          </a:p>
          <a:p>
            <a:pPr algn="just"/>
            <a:endParaRPr lang="es-ES" dirty="0"/>
          </a:p>
          <a:p>
            <a:pPr algn="ctr"/>
            <a:r>
              <a:rPr lang="es-ES" dirty="0"/>
              <a:t>CONVERGEN A LA SOLUCIÓN DEL COEFICIENTE DE SUSTENTACIÓN ESTACIONARIO.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97B3B69-DF69-4A8E-B8E6-BB713A7C513B}"/>
              </a:ext>
            </a:extLst>
          </p:cNvPr>
          <p:cNvSpPr txBox="1"/>
          <p:nvPr/>
        </p:nvSpPr>
        <p:spPr>
          <a:xfrm>
            <a:off x="1472595" y="6110615"/>
            <a:ext cx="514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i="1" dirty="0"/>
              <a:t>Representación del coeficiente de sustentación en función del tiempo</a:t>
            </a:r>
          </a:p>
        </p:txBody>
      </p:sp>
    </p:spTree>
    <p:extLst>
      <p:ext uri="{BB962C8B-B14F-4D97-AF65-F5344CB8AC3E}">
        <p14:creationId xmlns:p14="http://schemas.microsoft.com/office/powerpoint/2010/main" val="2327627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3174" y="10"/>
            <a:ext cx="1219200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242874"/>
            <a:ext cx="10839004" cy="5193437"/>
          </a:xfrm>
        </p:spPr>
        <p:txBody>
          <a:bodyPr rtlCol="0">
            <a:normAutofit/>
          </a:bodyPr>
          <a:lstStyle/>
          <a:p>
            <a:pPr marL="0" indent="0" algn="ctr" rtl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6143CBA-611F-4BB5-AC6A-C1AB6CEB7555}"/>
              </a:ext>
            </a:extLst>
          </p:cNvPr>
          <p:cNvSpPr txBox="1"/>
          <p:nvPr/>
        </p:nvSpPr>
        <p:spPr>
          <a:xfrm>
            <a:off x="809625" y="485775"/>
            <a:ext cx="1059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+mj-lt"/>
                <a:cs typeface="Calibri Light" panose="020F0302020204030204" pitchFamily="34" charset="0"/>
              </a:rPr>
              <a:t>RESULTADOS DEL ESTUDIO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D36D417-7A83-489B-813D-6B2924214A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72595" y="2085004"/>
            <a:ext cx="5214021" cy="391051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3B285C2-E9D7-4BE1-86D2-8FEA6E5D138C}"/>
              </a:ext>
            </a:extLst>
          </p:cNvPr>
          <p:cNvSpPr txBox="1"/>
          <p:nvPr/>
        </p:nvSpPr>
        <p:spPr>
          <a:xfrm>
            <a:off x="3019887" y="1242874"/>
            <a:ext cx="61522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RÁFAGA VERTICAL ESCALÓN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D3C004D-5F95-435E-817C-B702F884A8D1}"/>
              </a:ext>
            </a:extLst>
          </p:cNvPr>
          <p:cNvSpPr txBox="1"/>
          <p:nvPr/>
        </p:nvSpPr>
        <p:spPr>
          <a:xfrm>
            <a:off x="7367654" y="2085004"/>
            <a:ext cx="392642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Aplicación de 3 procedimientos diferentes:</a:t>
            </a:r>
          </a:p>
          <a:p>
            <a:pPr algn="just"/>
            <a:endParaRPr lang="es-E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dirty="0"/>
              <a:t>Estacionario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dirty="0"/>
              <a:t>No estacionario mediante el método </a:t>
            </a:r>
            <a:r>
              <a:rPr lang="es-ES" dirty="0" err="1"/>
              <a:t>Lumpped</a:t>
            </a:r>
            <a:r>
              <a:rPr lang="es-ES" dirty="0"/>
              <a:t> </a:t>
            </a:r>
            <a:r>
              <a:rPr lang="es-ES" dirty="0" err="1"/>
              <a:t>Vortex</a:t>
            </a:r>
            <a:endParaRPr lang="es-E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dirty="0"/>
              <a:t>Validación con </a:t>
            </a:r>
            <a:r>
              <a:rPr lang="es-ES" dirty="0" err="1"/>
              <a:t>Küssner</a:t>
            </a:r>
            <a:endParaRPr lang="es-ES" dirty="0"/>
          </a:p>
          <a:p>
            <a:pPr algn="just"/>
            <a:endParaRPr lang="es-ES" dirty="0"/>
          </a:p>
          <a:p>
            <a:pPr algn="just"/>
            <a:endParaRPr lang="es-ES" dirty="0"/>
          </a:p>
          <a:p>
            <a:pPr algn="ctr"/>
            <a:r>
              <a:rPr lang="es-ES" dirty="0"/>
              <a:t>CONVERGEN A LA SOLUCIÓN DEL COEFICIENTE DE SUSTENTACIÓN ESTACIONARIO.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97B3B69-DF69-4A8E-B8E6-BB713A7C513B}"/>
              </a:ext>
            </a:extLst>
          </p:cNvPr>
          <p:cNvSpPr txBox="1"/>
          <p:nvPr/>
        </p:nvSpPr>
        <p:spPr>
          <a:xfrm>
            <a:off x="1472595" y="6110615"/>
            <a:ext cx="514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i="1" dirty="0"/>
              <a:t>Representación del coeficiente de sustentación en función del tiempo</a:t>
            </a:r>
          </a:p>
        </p:txBody>
      </p:sp>
    </p:spTree>
    <p:extLst>
      <p:ext uri="{BB962C8B-B14F-4D97-AF65-F5344CB8AC3E}">
        <p14:creationId xmlns:p14="http://schemas.microsoft.com/office/powerpoint/2010/main" val="3384841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242874"/>
            <a:ext cx="10839004" cy="5193437"/>
          </a:xfrm>
        </p:spPr>
        <p:txBody>
          <a:bodyPr rtlCol="0">
            <a:normAutofit/>
          </a:bodyPr>
          <a:lstStyle/>
          <a:p>
            <a:pPr marL="0" indent="0" algn="ctr" rtl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6143CBA-611F-4BB5-AC6A-C1AB6CEB7555}"/>
              </a:ext>
            </a:extLst>
          </p:cNvPr>
          <p:cNvSpPr txBox="1"/>
          <p:nvPr/>
        </p:nvSpPr>
        <p:spPr>
          <a:xfrm>
            <a:off x="809625" y="485775"/>
            <a:ext cx="10591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1" dirty="0">
                <a:latin typeface="+mj-lt"/>
                <a:cs typeface="Calibri Light" panose="020F0302020204030204" pitchFamily="34" charset="0"/>
              </a:rPr>
              <a:t>RESULTADOS DEL ESTUDIO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D36D417-7A83-489B-813D-6B2924214A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72595" y="2085004"/>
            <a:ext cx="5214021" cy="391051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3B285C2-E9D7-4BE1-86D2-8FEA6E5D138C}"/>
              </a:ext>
            </a:extLst>
          </p:cNvPr>
          <p:cNvSpPr txBox="1"/>
          <p:nvPr/>
        </p:nvSpPr>
        <p:spPr>
          <a:xfrm>
            <a:off x="3019887" y="1242874"/>
            <a:ext cx="61522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/>
              <a:t>OSCILACIONES EN FLEXIÓN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D3C004D-5F95-435E-817C-B702F884A8D1}"/>
              </a:ext>
            </a:extLst>
          </p:cNvPr>
          <p:cNvSpPr txBox="1"/>
          <p:nvPr/>
        </p:nvSpPr>
        <p:spPr>
          <a:xfrm>
            <a:off x="7367654" y="2085004"/>
            <a:ext cx="39264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dirty="0"/>
              <a:t>Aplicación de 2 procedimientos diferentes:</a:t>
            </a:r>
          </a:p>
          <a:p>
            <a:pPr algn="just"/>
            <a:endParaRPr lang="es-E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dirty="0"/>
              <a:t>No estacionario mediante el método </a:t>
            </a:r>
            <a:r>
              <a:rPr lang="es-ES" dirty="0" err="1"/>
              <a:t>Lumpped</a:t>
            </a:r>
            <a:r>
              <a:rPr lang="es-ES" dirty="0"/>
              <a:t> </a:t>
            </a:r>
            <a:r>
              <a:rPr lang="es-ES" dirty="0" err="1"/>
              <a:t>Vortex</a:t>
            </a:r>
            <a:endParaRPr lang="es-E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dirty="0"/>
              <a:t>Validación con </a:t>
            </a:r>
            <a:r>
              <a:rPr lang="es-ES" dirty="0" err="1"/>
              <a:t>Theodorsen</a:t>
            </a:r>
            <a:r>
              <a:rPr lang="es-ES" dirty="0"/>
              <a:t>.</a:t>
            </a:r>
          </a:p>
          <a:p>
            <a:pPr algn="just"/>
            <a:endParaRPr lang="es-ES" dirty="0"/>
          </a:p>
          <a:p>
            <a:pPr algn="just"/>
            <a:endParaRPr lang="es-ES" dirty="0"/>
          </a:p>
          <a:p>
            <a:pPr algn="ctr"/>
            <a:r>
              <a:rPr lang="es-ES" dirty="0"/>
              <a:t>OSCILACIONES CON MISMA FRECUENCIA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97B3B69-DF69-4A8E-B8E6-BB713A7C513B}"/>
              </a:ext>
            </a:extLst>
          </p:cNvPr>
          <p:cNvSpPr txBox="1"/>
          <p:nvPr/>
        </p:nvSpPr>
        <p:spPr>
          <a:xfrm>
            <a:off x="1472595" y="6110615"/>
            <a:ext cx="514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i="1" dirty="0"/>
              <a:t>Representación del coeficiente de sustentación en función del tiempo</a:t>
            </a:r>
          </a:p>
        </p:txBody>
      </p:sp>
    </p:spTree>
    <p:extLst>
      <p:ext uri="{BB962C8B-B14F-4D97-AF65-F5344CB8AC3E}">
        <p14:creationId xmlns:p14="http://schemas.microsoft.com/office/powerpoint/2010/main" val="1098353434"/>
      </p:ext>
    </p:extLst>
  </p:cSld>
  <p:clrMapOvr>
    <a:masterClrMapping/>
  </p:clrMapOvr>
</p:sld>
</file>

<file path=ppt/theme/theme1.xml><?xml version="1.0" encoding="utf-8"?>
<a:theme xmlns:a="http://schemas.openxmlformats.org/drawingml/2006/main" name="Segmento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7071_TF11469707.potx" id="{09F95526-10E6-418A-937E-B5E95F285B53}" vid="{8EFD84DA-A090-4889-B311-D2D32F0DDAB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D79D8DE79B8524DABEF4C72E26C401D" ma:contentTypeVersion="7" ma:contentTypeDescription="Crear nuevo documento." ma:contentTypeScope="" ma:versionID="bf8b0e4431bf25fd0b9680d840d20e14">
  <xsd:schema xmlns:xsd="http://www.w3.org/2001/XMLSchema" xmlns:xs="http://www.w3.org/2001/XMLSchema" xmlns:p="http://schemas.microsoft.com/office/2006/metadata/properties" xmlns:ns2="9288bb1e-58f1-4974-9f7c-57dba488860e" targetNamespace="http://schemas.microsoft.com/office/2006/metadata/properties" ma:root="true" ma:fieldsID="fb6be59af3997b4acfd0d136135a9ce1" ns2:_="">
    <xsd:import namespace="9288bb1e-58f1-4974-9f7c-57dba48886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88bb1e-58f1-4974-9f7c-57dba48886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5DDCDDA-163B-43E7-90C1-BA331C14B365}"/>
</file>

<file path=customXml/itemProps3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Corte</Template>
  <TotalTime>0</TotalTime>
  <Words>343</Words>
  <Application>Microsoft Office PowerPoint</Application>
  <PresentationFormat>Panorámica</PresentationFormat>
  <Paragraphs>101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Arial</vt:lpstr>
      <vt:lpstr>Calibri</vt:lpstr>
      <vt:lpstr>Cambria Math</vt:lpstr>
      <vt:lpstr>Century Gothic</vt:lpstr>
      <vt:lpstr>Sylfaen</vt:lpstr>
      <vt:lpstr>Wingdings 3</vt:lpstr>
      <vt:lpstr>Segmento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2020-05-24T15:08:08Z</dcterms:created>
  <dcterms:modified xsi:type="dcterms:W3CDTF">2020-05-24T20:27:12Z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0x010100DD79D8DE79B8524DABEF4C72E26C401D</vt:lpwstr>
  </property>
</Properties>
</file>